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2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4" r:id="rId1"/>
  </p:sldMasterIdLst>
  <p:notesMasterIdLst>
    <p:notesMasterId r:id="rId18"/>
  </p:notesMasterIdLst>
  <p:sldIdLst>
    <p:sldId id="258" r:id="rId2"/>
    <p:sldId id="257" r:id="rId3"/>
    <p:sldId id="259" r:id="rId4"/>
    <p:sldId id="262" r:id="rId5"/>
    <p:sldId id="278" r:id="rId6"/>
    <p:sldId id="279" r:id="rId7"/>
    <p:sldId id="263" r:id="rId8"/>
    <p:sldId id="264" r:id="rId9"/>
    <p:sldId id="273" r:id="rId10"/>
    <p:sldId id="265" r:id="rId11"/>
    <p:sldId id="272" r:id="rId12"/>
    <p:sldId id="268" r:id="rId13"/>
    <p:sldId id="274" r:id="rId14"/>
    <p:sldId id="276" r:id="rId15"/>
    <p:sldId id="275" r:id="rId16"/>
    <p:sldId id="277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54A2EB-1A2D-476A-BD01-C85EFA199460}" type="doc">
      <dgm:prSet loTypeId="urn:microsoft.com/office/officeart/2005/8/layout/vList2" loCatId="list" qsTypeId="urn:microsoft.com/office/officeart/2005/8/quickstyle/simple2" qsCatId="simple" csTypeId="urn:microsoft.com/office/officeart/2005/8/colors/colorful5" csCatId="colorful"/>
      <dgm:spPr/>
      <dgm:t>
        <a:bodyPr/>
        <a:lstStyle/>
        <a:p>
          <a:endParaRPr lang="ru-RU"/>
        </a:p>
      </dgm:t>
    </dgm:pt>
    <dgm:pt modelId="{722D2648-AE38-4A60-8F0F-5D53FE67C964}">
      <dgm:prSet/>
      <dgm:spPr/>
      <dgm:t>
        <a:bodyPr/>
        <a:lstStyle/>
        <a:p>
          <a:r>
            <a:rPr lang="uk-UA" dirty="0" err="1">
              <a:solidFill>
                <a:schemeClr val="bg2"/>
              </a:solidFill>
            </a:rPr>
            <a:t>Безбар</a:t>
          </a:r>
          <a:r>
            <a:rPr lang="en-US" dirty="0">
              <a:solidFill>
                <a:schemeClr val="bg2"/>
              </a:solidFill>
            </a:rPr>
            <a:t>`</a:t>
          </a:r>
          <a:r>
            <a:rPr lang="uk-UA" dirty="0" err="1">
              <a:solidFill>
                <a:schemeClr val="bg2"/>
              </a:solidFill>
            </a:rPr>
            <a:t>єрний</a:t>
          </a:r>
          <a:r>
            <a:rPr lang="uk-UA" dirty="0"/>
            <a:t> </a:t>
          </a:r>
          <a:r>
            <a:rPr lang="uk-UA" dirty="0">
              <a:solidFill>
                <a:schemeClr val="bg2"/>
              </a:solidFill>
            </a:rPr>
            <a:t>маршрут</a:t>
          </a:r>
          <a:endParaRPr lang="ru-RU" dirty="0">
            <a:solidFill>
              <a:schemeClr val="bg2"/>
            </a:solidFill>
          </a:endParaRPr>
        </a:p>
      </dgm:t>
    </dgm:pt>
    <dgm:pt modelId="{E1282F7D-6573-4FF4-BB2D-9C1B1D7BA480}" type="parTrans" cxnId="{C3029CB0-246E-4349-9C3E-8CAF2DB8CF09}">
      <dgm:prSet/>
      <dgm:spPr/>
      <dgm:t>
        <a:bodyPr/>
        <a:lstStyle/>
        <a:p>
          <a:endParaRPr lang="ru-RU"/>
        </a:p>
      </dgm:t>
    </dgm:pt>
    <dgm:pt modelId="{5E7F5791-894E-47B3-BB79-01BF3F230C99}" type="sibTrans" cxnId="{C3029CB0-246E-4349-9C3E-8CAF2DB8CF09}">
      <dgm:prSet/>
      <dgm:spPr/>
      <dgm:t>
        <a:bodyPr/>
        <a:lstStyle/>
        <a:p>
          <a:endParaRPr lang="ru-RU"/>
        </a:p>
      </dgm:t>
    </dgm:pt>
    <dgm:pt modelId="{ECC5639C-972A-45C4-9BAB-72947498F5AA}" type="pres">
      <dgm:prSet presAssocID="{A854A2EB-1A2D-476A-BD01-C85EFA199460}" presName="linear" presStyleCnt="0">
        <dgm:presLayoutVars>
          <dgm:animLvl val="lvl"/>
          <dgm:resizeHandles val="exact"/>
        </dgm:presLayoutVars>
      </dgm:prSet>
      <dgm:spPr/>
    </dgm:pt>
    <dgm:pt modelId="{8293D612-707B-4DC5-A6DA-E0744CF0EFDA}" type="pres">
      <dgm:prSet presAssocID="{722D2648-AE38-4A60-8F0F-5D53FE67C964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279F9806-5F6C-470A-A7B1-B4C94BB0DF0C}" type="presOf" srcId="{722D2648-AE38-4A60-8F0F-5D53FE67C964}" destId="{8293D612-707B-4DC5-A6DA-E0744CF0EFDA}" srcOrd="0" destOrd="0" presId="urn:microsoft.com/office/officeart/2005/8/layout/vList2"/>
    <dgm:cxn modelId="{F50FD0A8-DB7B-41D0-A444-0A72030B9F1E}" type="presOf" srcId="{A854A2EB-1A2D-476A-BD01-C85EFA199460}" destId="{ECC5639C-972A-45C4-9BAB-72947498F5AA}" srcOrd="0" destOrd="0" presId="urn:microsoft.com/office/officeart/2005/8/layout/vList2"/>
    <dgm:cxn modelId="{C3029CB0-246E-4349-9C3E-8CAF2DB8CF09}" srcId="{A854A2EB-1A2D-476A-BD01-C85EFA199460}" destId="{722D2648-AE38-4A60-8F0F-5D53FE67C964}" srcOrd="0" destOrd="0" parTransId="{E1282F7D-6573-4FF4-BB2D-9C1B1D7BA480}" sibTransId="{5E7F5791-894E-47B3-BB79-01BF3F230C99}"/>
    <dgm:cxn modelId="{16BAE874-97A8-4442-A62A-7FAD2FE1EC0A}" type="presParOf" srcId="{ECC5639C-972A-45C4-9BAB-72947498F5AA}" destId="{8293D612-707B-4DC5-A6DA-E0744CF0EFD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93D612-707B-4DC5-A6DA-E0744CF0EFDA}">
      <dsp:nvSpPr>
        <dsp:cNvPr id="0" name=""/>
        <dsp:cNvSpPr/>
      </dsp:nvSpPr>
      <dsp:spPr>
        <a:xfrm>
          <a:off x="0" y="32579"/>
          <a:ext cx="10800524" cy="15350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marL="0" lvl="0" indent="0" algn="l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6400" kern="1200" dirty="0" err="1">
              <a:solidFill>
                <a:schemeClr val="bg2"/>
              </a:solidFill>
            </a:rPr>
            <a:t>Безбар</a:t>
          </a:r>
          <a:r>
            <a:rPr lang="en-US" sz="6400" kern="1200" dirty="0">
              <a:solidFill>
                <a:schemeClr val="bg2"/>
              </a:solidFill>
            </a:rPr>
            <a:t>`</a:t>
          </a:r>
          <a:r>
            <a:rPr lang="uk-UA" sz="6400" kern="1200" dirty="0" err="1">
              <a:solidFill>
                <a:schemeClr val="bg2"/>
              </a:solidFill>
            </a:rPr>
            <a:t>єрний</a:t>
          </a:r>
          <a:r>
            <a:rPr lang="uk-UA" sz="6400" kern="1200" dirty="0"/>
            <a:t> </a:t>
          </a:r>
          <a:r>
            <a:rPr lang="uk-UA" sz="6400" kern="1200" dirty="0">
              <a:solidFill>
                <a:schemeClr val="bg2"/>
              </a:solidFill>
            </a:rPr>
            <a:t>маршрут</a:t>
          </a:r>
          <a:endParaRPr lang="ru-RU" sz="6400" kern="1200" dirty="0">
            <a:solidFill>
              <a:schemeClr val="bg2"/>
            </a:solidFill>
          </a:endParaRPr>
        </a:p>
      </dsp:txBody>
      <dsp:txXfrm>
        <a:off x="74934" y="107513"/>
        <a:ext cx="10650656" cy="13851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CEBAD4-8D0D-49C7-822A-DC7F82D12111}" type="datetimeFigureOut">
              <a:rPr lang="ru-RU" smtClean="0"/>
              <a:t>02.10.2025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5F26EB-297E-446B-84D0-789838D3E7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1508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5F26EB-297E-446B-84D0-789838D3E7F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3977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A4F48-1490-4905-9AD6-AFD141C83097}" type="datetimeFigureOut">
              <a:rPr lang="ru-RU" smtClean="0"/>
              <a:t>02.10.2025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EA62B-973C-480A-86B3-EC0687586D15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3079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A4F48-1490-4905-9AD6-AFD141C83097}" type="datetimeFigureOut">
              <a:rPr lang="ru-RU" smtClean="0"/>
              <a:t>02.10.2025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EA62B-973C-480A-86B3-EC0687586D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678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A4F48-1490-4905-9AD6-AFD141C83097}" type="datetimeFigureOut">
              <a:rPr lang="ru-RU" smtClean="0"/>
              <a:t>02.10.2025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EA62B-973C-480A-86B3-EC0687586D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43827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A4F48-1490-4905-9AD6-AFD141C83097}" type="datetimeFigureOut">
              <a:rPr lang="ru-RU" smtClean="0"/>
              <a:t>02.10.2025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EA62B-973C-480A-86B3-EC0687586D15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19424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A4F48-1490-4905-9AD6-AFD141C83097}" type="datetimeFigureOut">
              <a:rPr lang="ru-RU" smtClean="0"/>
              <a:t>02.10.2025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EA62B-973C-480A-86B3-EC0687586D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8481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A4F48-1490-4905-9AD6-AFD141C83097}" type="datetimeFigureOut">
              <a:rPr lang="ru-RU" smtClean="0"/>
              <a:t>02.10.2025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EA62B-973C-480A-86B3-EC0687586D15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701008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A4F48-1490-4905-9AD6-AFD141C83097}" type="datetimeFigureOut">
              <a:rPr lang="ru-RU" smtClean="0"/>
              <a:t>02.10.2025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EA62B-973C-480A-86B3-EC0687586D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56141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A4F48-1490-4905-9AD6-AFD141C83097}" type="datetimeFigureOut">
              <a:rPr lang="ru-RU" smtClean="0"/>
              <a:t>02.10.2025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EA62B-973C-480A-86B3-EC0687586D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61275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A4F48-1490-4905-9AD6-AFD141C83097}" type="datetimeFigureOut">
              <a:rPr lang="ru-RU" smtClean="0"/>
              <a:t>02.10.2025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EA62B-973C-480A-86B3-EC0687586D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1277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A4F48-1490-4905-9AD6-AFD141C83097}" type="datetimeFigureOut">
              <a:rPr lang="ru-RU" smtClean="0"/>
              <a:t>02.10.2025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EA62B-973C-480A-86B3-EC0687586D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9998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A4F48-1490-4905-9AD6-AFD141C83097}" type="datetimeFigureOut">
              <a:rPr lang="ru-RU" smtClean="0"/>
              <a:t>02.10.2025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EA62B-973C-480A-86B3-EC0687586D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360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A4F48-1490-4905-9AD6-AFD141C83097}" type="datetimeFigureOut">
              <a:rPr lang="ru-RU" smtClean="0"/>
              <a:t>02.10.2025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EA62B-973C-480A-86B3-EC0687586D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231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A4F48-1490-4905-9AD6-AFD141C83097}" type="datetimeFigureOut">
              <a:rPr lang="ru-RU" smtClean="0"/>
              <a:t>02.10.2025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EA62B-973C-480A-86B3-EC0687586D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3306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A4F48-1490-4905-9AD6-AFD141C83097}" type="datetimeFigureOut">
              <a:rPr lang="ru-RU" smtClean="0"/>
              <a:t>02.10.2025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EA62B-973C-480A-86B3-EC0687586D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8711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A4F48-1490-4905-9AD6-AFD141C83097}" type="datetimeFigureOut">
              <a:rPr lang="ru-RU" smtClean="0"/>
              <a:t>02.10.2025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EA62B-973C-480A-86B3-EC0687586D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967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A4F48-1490-4905-9AD6-AFD141C83097}" type="datetimeFigureOut">
              <a:rPr lang="ru-RU" smtClean="0"/>
              <a:t>02.10.2025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EA62B-973C-480A-86B3-EC0687586D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7652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A4F48-1490-4905-9AD6-AFD141C83097}" type="datetimeFigureOut">
              <a:rPr lang="ru-RU" smtClean="0"/>
              <a:t>02.10.2025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EA62B-973C-480A-86B3-EC0687586D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782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9AA4F48-1490-4905-9AD6-AFD141C83097}" type="datetimeFigureOut">
              <a:rPr lang="ru-RU" smtClean="0"/>
              <a:t>02.10.2025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E4EA62B-973C-480A-86B3-EC0687586D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0041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  <p:sldLayoutId id="2147483976" r:id="rId12"/>
    <p:sldLayoutId id="2147483977" r:id="rId13"/>
    <p:sldLayoutId id="2147483978" r:id="rId14"/>
    <p:sldLayoutId id="2147483979" r:id="rId15"/>
    <p:sldLayoutId id="2147483980" r:id="rId16"/>
    <p:sldLayoutId id="214748398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5AFE0177-6CA3-4B8D-8BD9-343B0308F1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53882111"/>
              </p:ext>
            </p:extLst>
          </p:nvPr>
        </p:nvGraphicFramePr>
        <p:xfrm>
          <a:off x="839788" y="457200"/>
          <a:ext cx="10800524" cy="160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Объект 5">
            <a:extLst>
              <a:ext uri="{FF2B5EF4-FFF2-40B4-BE49-F238E27FC236}">
                <a16:creationId xmlns:a16="http://schemas.microsoft.com/office/drawing/2014/main" id="{1AC7E110-1794-490F-A549-D84EB6D174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25" y="2237231"/>
            <a:ext cx="5943600" cy="4246798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8324A0A6-49E9-405C-934E-A06F2CAC1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85011" y="2209799"/>
            <a:ext cx="4669663" cy="2091267"/>
          </a:xfrm>
        </p:spPr>
        <p:txBody>
          <a:bodyPr>
            <a:noAutofit/>
          </a:bodyPr>
          <a:lstStyle/>
          <a:p>
            <a:r>
              <a:rPr lang="uk-UA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Межиріцька</a:t>
            </a:r>
            <a:r>
              <a:rPr lang="uk-UA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територіальна громада</a:t>
            </a:r>
          </a:p>
          <a:p>
            <a:r>
              <a:rPr lang="uk-UA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Павлоградського району Дніпропетровської області</a:t>
            </a:r>
            <a:endParaRPr lang="ru-RU" sz="2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076396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D43A1A-41FF-48E8-94D9-7AE43C9E5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7029" y="685800"/>
            <a:ext cx="5444971" cy="1371600"/>
          </a:xfrm>
        </p:spPr>
        <p:txBody>
          <a:bodyPr anchor="t">
            <a:normAutofit fontScale="90000"/>
          </a:bodyPr>
          <a:lstStyle/>
          <a:p>
            <a:r>
              <a:rPr lang="uk-UA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Необхідні заходи для реалізації </a:t>
            </a:r>
            <a:r>
              <a:rPr lang="uk-UA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безбар</a:t>
            </a:r>
            <a:r>
              <a:rPr lang="en-US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єрного</a:t>
            </a:r>
            <a:r>
              <a:rPr lang="uk-UA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маршруту на даній ділянці маршруту</a:t>
            </a: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A386BBF1-6A1F-42E7-B3C3-48992F45FE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13" y="685800"/>
            <a:ext cx="5308600" cy="5308600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F8BA3334-8F20-4DED-B5F8-96536D0C72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47029" y="2209799"/>
            <a:ext cx="4873841" cy="2308935"/>
          </a:xfrm>
        </p:spPr>
        <p:txBody>
          <a:bodyPr>
            <a:normAutofit/>
          </a:bodyPr>
          <a:lstStyle/>
          <a:p>
            <a:r>
              <a:rPr lang="uk-UA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Облаштування якісного та рівного дорожнього покриття,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блаштування</a:t>
            </a: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тротуарів</a:t>
            </a: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тактильним</a:t>
            </a: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спеціальним</a:t>
            </a: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покриттям</a:t>
            </a: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безпечного</a:t>
            </a: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пересування</a:t>
            </a: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осіб з порушенням зору.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50319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DF4B7B-7EE8-4F06-BF6C-FB155DA71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2845" y="914399"/>
            <a:ext cx="5477522" cy="1371600"/>
          </a:xfrm>
        </p:spPr>
        <p:txBody>
          <a:bodyPr anchor="t">
            <a:normAutofit fontScale="90000"/>
          </a:bodyPr>
          <a:lstStyle/>
          <a:p>
            <a:r>
              <a:rPr lang="uk-UA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Необхідні заходи для реалізації </a:t>
            </a:r>
            <a:r>
              <a:rPr lang="uk-UA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безбар</a:t>
            </a:r>
            <a:r>
              <a:rPr lang="en-US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єрного</a:t>
            </a:r>
            <a:r>
              <a:rPr lang="uk-UA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маршруту на даній ділянці маршруту</a:t>
            </a: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E3C2E877-1C51-4311-B5DC-00166643CD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72" y="961007"/>
            <a:ext cx="5308600" cy="5308600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7A813487-DE9D-4BA2-A167-32E1C4419D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42845" y="2209800"/>
            <a:ext cx="5104658" cy="1296880"/>
          </a:xfrm>
        </p:spPr>
        <p:txBody>
          <a:bodyPr>
            <a:normAutofit fontScale="92500" lnSpcReduction="20000"/>
          </a:bodyPr>
          <a:lstStyle/>
          <a:p>
            <a:r>
              <a:rPr lang="uk-UA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иділення</a:t>
            </a: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облаштування </a:t>
            </a:r>
            <a:r>
              <a:rPr lang="ru-RU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стоянкових</a:t>
            </a: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місць</a:t>
            </a: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транспортних</a:t>
            </a: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засобів</a:t>
            </a: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осіб з </a:t>
            </a:r>
            <a:r>
              <a:rPr lang="ru-RU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інвалідністю</a:t>
            </a: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uk-UA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блаштування</a:t>
            </a: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тротуарів</a:t>
            </a: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тактильним</a:t>
            </a: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спеціальним</a:t>
            </a: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покриттям</a:t>
            </a: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безпечного</a:t>
            </a: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пересування</a:t>
            </a: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осіб з порушенням зору.</a:t>
            </a:r>
          </a:p>
          <a:p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36526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8F12A0-4980-414B-8431-DAACCD738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9173" y="1111249"/>
            <a:ext cx="5051394" cy="1347865"/>
          </a:xfrm>
        </p:spPr>
        <p:txBody>
          <a:bodyPr>
            <a:normAutofit fontScale="90000"/>
          </a:bodyPr>
          <a:lstStyle/>
          <a:p>
            <a:r>
              <a:rPr lang="uk-UA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Необхідні заходи для реалізації </a:t>
            </a:r>
            <a:r>
              <a:rPr lang="uk-UA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безбар</a:t>
            </a:r>
            <a:r>
              <a:rPr lang="en-US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єрного</a:t>
            </a:r>
            <a:r>
              <a:rPr lang="uk-UA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маршруту на даній ділянці маршруту</a:t>
            </a: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C6355F57-6FF5-46F0-AE08-250124F84C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3" y="1111250"/>
            <a:ext cx="5943600" cy="4457700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7DE5EC89-0D49-4C3B-B8DB-BDE56640E0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85011" y="3195961"/>
            <a:ext cx="4660145" cy="1105105"/>
          </a:xfrm>
        </p:spPr>
        <p:txBody>
          <a:bodyPr>
            <a:normAutofit/>
          </a:bodyPr>
          <a:lstStyle/>
          <a:p>
            <a:r>
              <a:rPr lang="uk-UA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иділення</a:t>
            </a: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облаштування </a:t>
            </a:r>
            <a:r>
              <a:rPr lang="ru-RU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стоянкових</a:t>
            </a: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місць</a:t>
            </a: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транспортних</a:t>
            </a: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засобів</a:t>
            </a: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осіб з </a:t>
            </a:r>
            <a:r>
              <a:rPr lang="ru-RU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інвалідністю</a:t>
            </a: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17384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B81A75-2504-42BB-9445-7DC4E19F5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1619" y="685800"/>
            <a:ext cx="5033639" cy="1371600"/>
          </a:xfrm>
        </p:spPr>
        <p:txBody>
          <a:bodyPr>
            <a:normAutofit fontScale="90000"/>
          </a:bodyPr>
          <a:lstStyle/>
          <a:p>
            <a:r>
              <a:rPr lang="uk-UA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Необхідні заходи для реалізації </a:t>
            </a:r>
            <a:r>
              <a:rPr lang="uk-UA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безбар</a:t>
            </a:r>
            <a:r>
              <a:rPr lang="en-US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єрного</a:t>
            </a:r>
            <a:r>
              <a:rPr lang="uk-UA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маршруту на даній ділянці маршруту</a:t>
            </a: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DF285CA4-D2B1-47BD-BC72-FC7D0D3E50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13" y="685800"/>
            <a:ext cx="5308600" cy="5308600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7D1D64F5-7596-4E20-910E-078783B85F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69722" y="2209799"/>
            <a:ext cx="5308600" cy="2091267"/>
          </a:xfrm>
        </p:spPr>
        <p:txBody>
          <a:bodyPr>
            <a:normAutofit lnSpcReduction="10000"/>
          </a:bodyPr>
          <a:lstStyle/>
          <a:p>
            <a:r>
              <a:rPr lang="uk-UA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Облаштування якісного та рівного дорожнього покриття,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иділення</a:t>
            </a: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облаштування </a:t>
            </a:r>
            <a:r>
              <a:rPr lang="ru-RU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стоянкових</a:t>
            </a: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місць</a:t>
            </a: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транспортних</a:t>
            </a: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засобів</a:t>
            </a: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осіб з </a:t>
            </a:r>
            <a:r>
              <a:rPr lang="ru-RU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інвалідністю</a:t>
            </a: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uk-UA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блаштування</a:t>
            </a: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тротуарів</a:t>
            </a: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тактильним</a:t>
            </a: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спеціальним</a:t>
            </a: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покриттям</a:t>
            </a: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безпечного</a:t>
            </a: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пересування</a:t>
            </a: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осіб з порушенням зору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31605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23B9C1-4242-4424-8967-10360B328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773" y="685800"/>
            <a:ext cx="5646198" cy="1371600"/>
          </a:xfrm>
        </p:spPr>
        <p:txBody>
          <a:bodyPr anchor="t">
            <a:normAutofit fontScale="90000"/>
          </a:bodyPr>
          <a:lstStyle/>
          <a:p>
            <a:r>
              <a:rPr lang="uk-UA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Необхідні заходи для реалізації </a:t>
            </a:r>
            <a:r>
              <a:rPr lang="uk-UA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безбар</a:t>
            </a:r>
            <a:r>
              <a:rPr lang="en-US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єрного</a:t>
            </a:r>
            <a:r>
              <a:rPr lang="uk-UA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маршруту на даній ділянці маршруту</a:t>
            </a: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FC58FB68-172C-4216-8B1D-B263CEF23B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288" y="685800"/>
            <a:ext cx="3981450" cy="5308600"/>
          </a:xfr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32AD6364-D201-41E6-84A0-BE07B6ACFE33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5801557" y="2447547"/>
            <a:ext cx="5832630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b="1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облаштування  зручного пандусу з неслизьким покриття</a:t>
            </a:r>
            <a:r>
              <a:rPr lang="ru-RU" alt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altLang="ru-RU" b="1" i="1" u="none" strike="noStrike" cap="none" normalizeH="0" baseline="0" dirty="0">
              <a:ln>
                <a:noFill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b="1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встановлення тактильного покриття для осіб з порушенням зору</a:t>
            </a:r>
            <a:r>
              <a:rPr lang="ru-RU" alt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altLang="ru-RU" b="1" i="1" u="none" strike="noStrike" cap="none" normalizeH="0" baseline="0" dirty="0">
              <a:ln>
                <a:noFill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uk-UA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облаштування якісного та рівного дорожнього покриття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altLang="ru-RU" sz="1400" b="1" i="1" u="none" strike="noStrike" cap="none" normalizeH="0" baseline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0445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879674-C21D-4738-B07D-0705E3EF3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5278" y="685800"/>
            <a:ext cx="5879976" cy="1371600"/>
          </a:xfrm>
        </p:spPr>
        <p:txBody>
          <a:bodyPr anchor="t">
            <a:normAutofit/>
          </a:bodyPr>
          <a:lstStyle/>
          <a:p>
            <a:r>
              <a:rPr lang="uk-UA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Необхідні заходи для реалізації </a:t>
            </a:r>
            <a:r>
              <a:rPr lang="uk-UA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безбар</a:t>
            </a:r>
            <a:r>
              <a:rPr lang="en-US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єрного</a:t>
            </a:r>
            <a:r>
              <a:rPr lang="uk-UA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маршруту на даній ділянці маршруту</a:t>
            </a: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EF0428A0-8900-402C-974D-2090C5CF3A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46" y="1129683"/>
            <a:ext cx="4048757" cy="5308600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063C70C9-BCDE-45AF-AF66-009A47ECA6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5075" y="2209799"/>
            <a:ext cx="5619565" cy="2091267"/>
          </a:xfrm>
        </p:spPr>
        <p:txBody>
          <a:bodyPr>
            <a:normAutofit/>
          </a:bodyPr>
          <a:lstStyle/>
          <a:p>
            <a:r>
              <a:rPr lang="uk-UA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Облаштування якісного та рівного дорожнього покриття,</a:t>
            </a:r>
            <a:endParaRPr lang="ru-RU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иділення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 облаштування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стоянкових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місць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транспортних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засобів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осіб з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інвалідністю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uk-UA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блаштування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тротуарів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тактильним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спеціальним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покриттям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безпечного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пересування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осіб з порушенням зору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73282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7F6D17-BC2B-4CE1-8564-76F4F2A75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4373" y="1558031"/>
            <a:ext cx="5687627" cy="1362722"/>
          </a:xfrm>
        </p:spPr>
        <p:txBody>
          <a:bodyPr>
            <a:normAutofit/>
          </a:bodyPr>
          <a:lstStyle/>
          <a:p>
            <a:r>
              <a:rPr lang="ru-RU" sz="200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Безбар’єрний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маршрут у </a:t>
            </a:r>
            <a:r>
              <a:rPr lang="ru-RU" sz="200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громаді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свобода </a:t>
            </a:r>
            <a:r>
              <a:rPr lang="ru-RU" sz="200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руху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для кожного, </a:t>
            </a:r>
            <a:r>
              <a:rPr lang="ru-RU" sz="200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сильна громада </a:t>
            </a:r>
            <a:r>
              <a:rPr lang="ru-RU" sz="200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починається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рівних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можливостей</a:t>
            </a:r>
            <a:endParaRPr lang="ru-RU" sz="20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635E1959-ACC7-42B9-AE1B-3F2BECFB1D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13" y="685800"/>
            <a:ext cx="5308600" cy="5308600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ADEB3E5C-6443-4F71-BF37-91EAF953E7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02889" y="4199137"/>
            <a:ext cx="5175433" cy="1100831"/>
          </a:xfrm>
        </p:spPr>
        <p:txBody>
          <a:bodyPr anchor="t">
            <a:normAutofit/>
          </a:bodyPr>
          <a:lstStyle/>
          <a:p>
            <a:endParaRPr lang="ru-RU" dirty="0"/>
          </a:p>
          <a:p>
            <a:r>
              <a:rPr lang="ru-RU" sz="18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Разом ми </a:t>
            </a:r>
            <a:r>
              <a:rPr lang="ru-RU" sz="1800" b="1" i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будуємо</a:t>
            </a:r>
            <a:r>
              <a:rPr lang="ru-RU" sz="18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громаду без </a:t>
            </a:r>
            <a:r>
              <a:rPr lang="ru-RU" sz="1800" b="1" i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бар’єрів</a:t>
            </a:r>
            <a:r>
              <a:rPr lang="ru-RU" sz="18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для </a:t>
            </a:r>
            <a:r>
              <a:rPr lang="ru-RU" sz="1800" b="1" i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зручності</a:t>
            </a:r>
            <a:r>
              <a:rPr lang="ru-RU" sz="18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1" i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гідності</a:t>
            </a:r>
            <a:r>
              <a:rPr lang="ru-RU" sz="18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800" b="1" i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майбутнього</a:t>
            </a:r>
            <a:r>
              <a:rPr lang="ru-RU" sz="18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кожного.</a:t>
            </a:r>
          </a:p>
        </p:txBody>
      </p:sp>
    </p:spTree>
    <p:extLst>
      <p:ext uri="{BB962C8B-B14F-4D97-AF65-F5344CB8AC3E}">
        <p14:creationId xmlns:p14="http://schemas.microsoft.com/office/powerpoint/2010/main" val="41599144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307583-591F-414A-818C-BF637AF029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328" y="256033"/>
            <a:ext cx="11713464" cy="1097279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Перелік об</a:t>
            </a:r>
            <a:r>
              <a:rPr lang="en-US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єктів</a:t>
            </a:r>
            <a:r>
              <a:rPr lang="uk-UA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через які проходить маршрут</a:t>
            </a:r>
            <a:endParaRPr lang="ru-RU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одзаголовок 16">
            <a:extLst>
              <a:ext uri="{FF2B5EF4-FFF2-40B4-BE49-F238E27FC236}">
                <a16:creationId xmlns:a16="http://schemas.microsoft.com/office/drawing/2014/main" id="{F1C39164-5786-440A-A188-EFE597039A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8328" y="1600200"/>
            <a:ext cx="8430768" cy="4251959"/>
          </a:xfrm>
        </p:spPr>
        <p:txBody>
          <a:bodyPr numCol="2">
            <a:no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Свято-Успенський храм села Межиріч,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КЗ «</a:t>
            </a:r>
            <a:r>
              <a:rPr lang="uk-UA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Межиріцька</a:t>
            </a:r>
            <a:r>
              <a:rPr lang="uk-UA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гімназія Межиріцької сільської ради Павлоградського району»,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КЗ дошкільної освіти «</a:t>
            </a:r>
            <a:r>
              <a:rPr lang="uk-UA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Межиріцька</a:t>
            </a:r>
            <a:r>
              <a:rPr lang="uk-UA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ясла-садок № 2 «Веселка» Межиріцької сільської ради Павлоградського району»,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магазин ФОП «</a:t>
            </a:r>
            <a:r>
              <a:rPr lang="uk-UA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Мілащенко</a:t>
            </a:r>
            <a:r>
              <a:rPr lang="uk-UA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С.В.», магазин «</a:t>
            </a:r>
            <a:r>
              <a:rPr lang="uk-UA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Маврино</a:t>
            </a:r>
            <a:r>
              <a:rPr lang="uk-UA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 магазин «Світлячок»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КЗ дошкільної освіти «Межиріцький ясла-садок № 1 Сонечко» Межиріцької сільської ради Павлоградського району»,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КЗК «Межиріцький народний історико-краєзнавчий музей»,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КЗК «</a:t>
            </a:r>
            <a:r>
              <a:rPr lang="uk-UA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Межиріцька</a:t>
            </a:r>
            <a:r>
              <a:rPr lang="uk-UA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сільська бібліотека»,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Виконком Межиріцької сільської ради,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КЗ «Центр надання соціальних послуг Межиріцької сільської ради», Пункт незламності,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Відділення 51400 Укрпошти,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магазин «Маяк»,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магазин </a:t>
            </a:r>
            <a:r>
              <a:rPr lang="uk-UA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Булахівське</a:t>
            </a:r>
            <a:r>
              <a:rPr lang="uk-UA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ССТ № 18,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надання адміністративних  послуг,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Відділ соціального захисту населення Межиріцької сільської ради,</a:t>
            </a:r>
            <a:r>
              <a:rPr lang="uk-UA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КЗ «Межиріцький ліцей </a:t>
            </a:r>
            <a:r>
              <a:rPr lang="uk-UA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ім.І.С.Обдули»Межиріцької</a:t>
            </a:r>
            <a:r>
              <a:rPr lang="uk-UA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сільської ради Павлоградського району»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Межиріцька</a:t>
            </a:r>
            <a:r>
              <a:rPr lang="uk-UA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амбулаторія загальної практики сімейної медицини імені </a:t>
            </a:r>
            <a:r>
              <a:rPr lang="uk-UA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Бакарєвої</a:t>
            </a:r>
            <a:r>
              <a:rPr lang="uk-UA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Катерина Іванівни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аптека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E4B1AB6C-D004-49BB-98ED-634ADFC9C15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928" y="3980527"/>
            <a:ext cx="3624072" cy="2550447"/>
          </a:xfrm>
        </p:spPr>
      </p:pic>
    </p:spTree>
    <p:extLst>
      <p:ext uri="{BB962C8B-B14F-4D97-AF65-F5344CB8AC3E}">
        <p14:creationId xmlns:p14="http://schemas.microsoft.com/office/powerpoint/2010/main" val="223605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1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1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1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1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1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1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50"/>
                                        <p:tgtEl>
                                          <p:spTgt spid="1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1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50" fill="hold"/>
                                        <p:tgtEl>
                                          <p:spTgt spid="1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50"/>
                                        <p:tgtEl>
                                          <p:spTgt spid="1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250" fill="hold"/>
                                        <p:tgtEl>
                                          <p:spTgt spid="1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50" fill="hold"/>
                                        <p:tgtEl>
                                          <p:spTgt spid="1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50"/>
                                        <p:tgtEl>
                                          <p:spTgt spid="1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250" fill="hold"/>
                                        <p:tgtEl>
                                          <p:spTgt spid="1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50" fill="hold"/>
                                        <p:tgtEl>
                                          <p:spTgt spid="1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2AECAD-1B89-48E6-88B8-0BD73FA53B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5528" y="685799"/>
            <a:ext cx="9637776" cy="758953"/>
          </a:xfrm>
        </p:spPr>
        <p:txBody>
          <a:bodyPr anchor="ctr">
            <a:normAutofit fontScale="90000"/>
          </a:bodyPr>
          <a:lstStyle/>
          <a:p>
            <a:r>
              <a:rPr lang="uk-UA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Схема </a:t>
            </a:r>
            <a:r>
              <a:rPr lang="uk-UA" b="1" i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Безбар</a:t>
            </a:r>
            <a:r>
              <a:rPr lang="en-US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b="1" i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єрного</a:t>
            </a:r>
            <a:r>
              <a:rPr lang="uk-UA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маршруту</a:t>
            </a:r>
            <a:endParaRPr lang="ru-RU" b="1" i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901BBA7-D334-4583-B991-105D87E152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952" y="1545337"/>
            <a:ext cx="6673532" cy="4934900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E78CD97-D51A-4365-821F-3D40E7494A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8680" y="3118105"/>
            <a:ext cx="3703320" cy="1225295"/>
          </a:xfrm>
        </p:spPr>
        <p:txBody>
          <a:bodyPr>
            <a:normAutofit/>
          </a:bodyPr>
          <a:lstStyle/>
          <a:p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Затверджено рішенням Ради </a:t>
            </a:r>
            <a:r>
              <a:rPr lang="uk-UA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безбар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єрності</a:t>
            </a: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Межиріцької сільської ради 25.08.2025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04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16000">
        <p14:reveal/>
      </p:transition>
    </mc:Choice>
    <mc:Fallback xmlns="">
      <p:transition spd="slow" advTm="16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3519A2-9301-4D80-90AC-9A4FB7389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5012" y="685800"/>
            <a:ext cx="4683316" cy="1371600"/>
          </a:xfrm>
        </p:spPr>
        <p:txBody>
          <a:bodyPr anchor="t">
            <a:normAutofit/>
          </a:bodyPr>
          <a:lstStyle/>
          <a:p>
            <a:pPr algn="ctr"/>
            <a:r>
              <a:rPr lang="uk-UA" sz="18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Необхідні заходи для реалізації </a:t>
            </a:r>
            <a:r>
              <a:rPr lang="uk-UA" sz="18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безбар</a:t>
            </a:r>
            <a:r>
              <a:rPr lang="en-US" sz="18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18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єрного</a:t>
            </a:r>
            <a:r>
              <a:rPr lang="uk-UA" sz="18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маршруту на даній ділянці маршруту</a:t>
            </a:r>
            <a:endParaRPr lang="ru-RU" sz="1800" b="1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3966F510-3B68-45CD-8574-3DAD84C0F8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13" y="685800"/>
            <a:ext cx="5308600" cy="53086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65027386-811F-4A8C-896C-7D4A1E66AE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85012" y="1686757"/>
            <a:ext cx="4683316" cy="2614309"/>
          </a:xfrm>
        </p:spPr>
        <p:txBody>
          <a:bodyPr>
            <a:normAutofit fontScale="85000" lnSpcReduction="20000"/>
          </a:bodyPr>
          <a:lstStyle/>
          <a:p>
            <a:r>
              <a:rPr lang="ru-RU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Облаштування </a:t>
            </a:r>
            <a:r>
              <a:rPr lang="ru-RU" sz="1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тротуарів</a:t>
            </a:r>
            <a:r>
              <a:rPr lang="ru-RU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тактильним</a:t>
            </a:r>
            <a:r>
              <a:rPr lang="ru-RU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спеціалізованим</a:t>
            </a:r>
            <a:r>
              <a:rPr lang="ru-RU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покриттям</a:t>
            </a:r>
            <a:r>
              <a:rPr lang="ru-RU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1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безпечного</a:t>
            </a:r>
            <a:r>
              <a:rPr lang="ru-RU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пересування</a:t>
            </a:r>
            <a:r>
              <a:rPr lang="ru-RU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осіб з </a:t>
            </a:r>
            <a:r>
              <a:rPr lang="ru-RU" sz="1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порушеннями</a:t>
            </a:r>
            <a:r>
              <a:rPr lang="ru-RU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зору, </a:t>
            </a:r>
          </a:p>
          <a:p>
            <a:r>
              <a:rPr lang="ru-RU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Виділення</a:t>
            </a:r>
            <a:r>
              <a:rPr lang="ru-RU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 облаштування </a:t>
            </a:r>
            <a:r>
              <a:rPr lang="ru-RU" sz="1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стоянкових</a:t>
            </a:r>
            <a:r>
              <a:rPr lang="ru-RU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місць</a:t>
            </a:r>
            <a:r>
              <a:rPr lang="ru-RU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1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транспортних</a:t>
            </a:r>
            <a:r>
              <a:rPr lang="ru-RU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засобів</a:t>
            </a:r>
            <a:r>
              <a:rPr lang="ru-RU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осіб з </a:t>
            </a:r>
            <a:r>
              <a:rPr lang="ru-RU" sz="1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інвалідністю</a:t>
            </a:r>
            <a:r>
              <a:rPr lang="ru-RU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Облаштування </a:t>
            </a:r>
            <a:r>
              <a:rPr lang="ru-RU" sz="1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якісного</a:t>
            </a:r>
            <a:r>
              <a:rPr lang="ru-RU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рівного</a:t>
            </a:r>
            <a:r>
              <a:rPr lang="ru-RU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дорожнього</a:t>
            </a:r>
            <a:r>
              <a:rPr lang="ru-RU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покриття,</a:t>
            </a:r>
          </a:p>
          <a:p>
            <a:r>
              <a:rPr lang="ru-RU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Облаштування </a:t>
            </a:r>
            <a:r>
              <a:rPr lang="ru-RU" sz="1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під’їзду</a:t>
            </a:r>
            <a:r>
              <a:rPr lang="ru-RU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до церкви </a:t>
            </a:r>
            <a:r>
              <a:rPr lang="ru-RU" sz="1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забезпеченням</a:t>
            </a:r>
            <a:r>
              <a:rPr lang="ru-RU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зручного та </a:t>
            </a:r>
            <a:r>
              <a:rPr lang="ru-RU" sz="1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безпечного</a:t>
            </a:r>
            <a:r>
              <a:rPr lang="ru-RU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доступу для осіб з </a:t>
            </a:r>
            <a:r>
              <a:rPr lang="ru-RU" sz="1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інвалідністю</a:t>
            </a:r>
            <a:r>
              <a:rPr lang="ru-RU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маломобільних</a:t>
            </a:r>
            <a:r>
              <a:rPr lang="ru-RU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груп</a:t>
            </a:r>
            <a:r>
              <a:rPr lang="ru-RU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населення, встановлення пандусу</a:t>
            </a:r>
          </a:p>
        </p:txBody>
      </p:sp>
    </p:spTree>
    <p:extLst>
      <p:ext uri="{BB962C8B-B14F-4D97-AF65-F5344CB8AC3E}">
        <p14:creationId xmlns:p14="http://schemas.microsoft.com/office/powerpoint/2010/main" val="6208886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7674F8-14C7-492C-B733-3A9B2933C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5012" y="685800"/>
            <a:ext cx="4473714" cy="1371600"/>
          </a:xfrm>
        </p:spPr>
        <p:txBody>
          <a:bodyPr>
            <a:normAutofit fontScale="90000"/>
          </a:bodyPr>
          <a:lstStyle/>
          <a:p>
            <a:r>
              <a:rPr lang="uk-UA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Необхідні заходи для реалізації </a:t>
            </a:r>
            <a:r>
              <a:rPr lang="uk-UA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безбар</a:t>
            </a:r>
            <a:r>
              <a:rPr lang="en-US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єрного</a:t>
            </a:r>
            <a:r>
              <a:rPr lang="uk-UA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маршруту на даній ділянці маршруту</a:t>
            </a: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0528049A-869A-4683-8FB9-29D46A4C15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13" y="685800"/>
            <a:ext cx="5308600" cy="5308600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C0821F32-435F-4303-9D03-198352CFF4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4926475" cy="1483312"/>
          </a:xfrm>
        </p:spPr>
        <p:txBody>
          <a:bodyPr>
            <a:normAutofit fontScale="85000" lnSpcReduction="20000"/>
          </a:bodyPr>
          <a:lstStyle/>
          <a:p>
            <a:r>
              <a:rPr lang="uk-UA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иділення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 облаштування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стоянкових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місць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транспортних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засобів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осіб з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інвалідністю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uk-UA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Облаштування якісного та рівного дорожнього покриття,</a:t>
            </a:r>
          </a:p>
          <a:p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Облаштування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тротуарів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тактильним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спеціалізованим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покриттям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безпечного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пересування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осіб з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порушеннями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зору</a:t>
            </a:r>
            <a:endParaRPr lang="uk-UA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24260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B2AB07-5B97-4726-8005-741540325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5012" y="685800"/>
            <a:ext cx="4589124" cy="1371600"/>
          </a:xfrm>
        </p:spPr>
        <p:txBody>
          <a:bodyPr>
            <a:normAutofit fontScale="90000"/>
          </a:bodyPr>
          <a:lstStyle/>
          <a:p>
            <a:r>
              <a:rPr lang="uk-UA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Необхідні заходи для реалізації </a:t>
            </a:r>
            <a:r>
              <a:rPr lang="uk-UA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безбар</a:t>
            </a:r>
            <a:r>
              <a:rPr lang="en-US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єрного</a:t>
            </a:r>
            <a:r>
              <a:rPr lang="uk-UA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маршруту на даній ділянці маршруту</a:t>
            </a: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90809E30-75B1-4A5E-8F66-086BFC71BD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13" y="685800"/>
            <a:ext cx="5308600" cy="5308600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6DDB7FE1-7C53-4C3A-8FF4-AF3B9EAB62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4686778" cy="2590802"/>
          </a:xfrm>
        </p:spPr>
        <p:txBody>
          <a:bodyPr>
            <a:normAutofit fontScale="92500" lnSpcReduction="20000"/>
          </a:bodyPr>
          <a:lstStyle/>
          <a:p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Облаштування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тротуарів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тактильним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спеціалізованим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покриттям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безпечного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пересування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осіб з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порушеннями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зору, </a:t>
            </a:r>
          </a:p>
          <a:p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Виділення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 облаштування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стоянкових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місць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транспортних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засобів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осіб з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інвалідністю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Облаштування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якісного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рівного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дорожнього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покриття,</a:t>
            </a:r>
          </a:p>
          <a:p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Облаштування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під’їзду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до магазину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забезпеченням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зручного та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безпечного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доступу для осіб з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інвалідністю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маломобільних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груп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населення, встановлення пандусу.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99220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769AC3-CDFC-4ACE-B374-260FDE9B8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662" y="685800"/>
            <a:ext cx="5273336" cy="1098612"/>
          </a:xfrm>
        </p:spPr>
        <p:txBody>
          <a:bodyPr>
            <a:normAutofit fontScale="90000"/>
          </a:bodyPr>
          <a:lstStyle/>
          <a:p>
            <a:r>
              <a:rPr lang="uk-UA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Необхідні заходи для реалізації </a:t>
            </a:r>
            <a:r>
              <a:rPr lang="uk-UA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безбар</a:t>
            </a:r>
            <a:r>
              <a:rPr lang="en-US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єрного</a:t>
            </a:r>
            <a:r>
              <a:rPr lang="uk-UA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маршруту на даній ділянці маршруту</a:t>
            </a:r>
            <a:endParaRPr lang="ru-RU" dirty="0"/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4EF42C60-3F96-4C02-9009-0F18D03D68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3" y="947620"/>
            <a:ext cx="5943600" cy="4784960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07C7A185-D512-465A-9898-FCE79F967C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73663" y="2209799"/>
            <a:ext cx="4918228" cy="2193525"/>
          </a:xfrm>
        </p:spPr>
        <p:txBody>
          <a:bodyPr>
            <a:normAutofit fontScale="85000" lnSpcReduction="20000"/>
          </a:bodyPr>
          <a:lstStyle/>
          <a:p>
            <a:r>
              <a:rPr lang="uk-UA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Облаштування під</a:t>
            </a:r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`</a:t>
            </a:r>
            <a:r>
              <a:rPr lang="uk-UA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їзду до магазину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забезпеченням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зручного та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безпечного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доступу для осіб з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інвалідністю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маломобільних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груп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населення, встановлення пандусу,</a:t>
            </a:r>
          </a:p>
          <a:p>
            <a:r>
              <a:rPr lang="uk-UA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иділення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 облаштування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стоянкових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місць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транспортних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засобів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осіб з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інвалідністю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uk-UA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Облаштування якісного та рівного дорожнього покриття,</a:t>
            </a:r>
          </a:p>
          <a:p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Облаштування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тротуарів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тактильним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спеціалізованим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покриттям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безпечного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пересування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осіб з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порушеннями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зору</a:t>
            </a:r>
            <a:endParaRPr lang="uk-UA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301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D9281D-635A-4D2C-8BD1-FC75CD280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685800"/>
            <a:ext cx="5379868" cy="1371600"/>
          </a:xfrm>
        </p:spPr>
        <p:txBody>
          <a:bodyPr anchor="t">
            <a:normAutofit fontScale="90000"/>
          </a:bodyPr>
          <a:lstStyle/>
          <a:p>
            <a:r>
              <a:rPr lang="uk-UA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Необхідні заходи для реалізації </a:t>
            </a:r>
            <a:r>
              <a:rPr lang="uk-UA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безбар</a:t>
            </a:r>
            <a:r>
              <a:rPr lang="en-US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єрного</a:t>
            </a:r>
            <a:r>
              <a:rPr lang="uk-UA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маршруту на даній ділянці маршруту</a:t>
            </a: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83252AC1-73EA-469A-A1B4-A967BC5ADE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288" y="685800"/>
            <a:ext cx="3981450" cy="5308600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1B59E118-BB58-40FA-B395-0BD519031C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20901" y="2209798"/>
            <a:ext cx="4563122" cy="2424345"/>
          </a:xfrm>
        </p:spPr>
        <p:txBody>
          <a:bodyPr>
            <a:normAutofit fontScale="62500" lnSpcReduction="20000"/>
          </a:bodyPr>
          <a:lstStyle/>
          <a:p>
            <a:r>
              <a:rPr lang="uk-UA" sz="2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Облаштування якісного та рівного дорожнього покриття,</a:t>
            </a:r>
          </a:p>
          <a:p>
            <a:r>
              <a:rPr lang="uk-UA" sz="2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иділення</a:t>
            </a:r>
            <a:r>
              <a:rPr lang="ru-RU" sz="2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 облаштування </a:t>
            </a:r>
            <a:r>
              <a:rPr lang="ru-RU" sz="2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стоянкових</a:t>
            </a:r>
            <a:r>
              <a:rPr lang="ru-RU" sz="2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місць</a:t>
            </a:r>
            <a:r>
              <a:rPr lang="ru-RU" sz="2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транспортних</a:t>
            </a:r>
            <a:r>
              <a:rPr lang="ru-RU" sz="2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засобів</a:t>
            </a:r>
            <a:r>
              <a:rPr lang="ru-RU" sz="2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осіб з </a:t>
            </a:r>
            <a:r>
              <a:rPr lang="ru-RU" sz="2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інвалідністю</a:t>
            </a:r>
            <a:r>
              <a:rPr lang="ru-RU" sz="2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Облаштування </a:t>
            </a:r>
            <a:r>
              <a:rPr lang="ru-RU" sz="2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тротуарів</a:t>
            </a:r>
            <a:r>
              <a:rPr lang="ru-RU" sz="2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тактильним</a:t>
            </a:r>
            <a:r>
              <a:rPr lang="ru-RU" sz="2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спеціалізованим</a:t>
            </a:r>
            <a:r>
              <a:rPr lang="ru-RU" sz="2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покриттям</a:t>
            </a:r>
            <a:r>
              <a:rPr lang="ru-RU" sz="2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безпечного</a:t>
            </a:r>
            <a:r>
              <a:rPr lang="ru-RU" sz="2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пересування</a:t>
            </a:r>
            <a:r>
              <a:rPr lang="ru-RU" sz="2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осіб з </a:t>
            </a:r>
            <a:r>
              <a:rPr lang="ru-RU" sz="2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порушеннями</a:t>
            </a:r>
            <a:r>
              <a:rPr lang="ru-RU" sz="2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зору.</a:t>
            </a:r>
          </a:p>
          <a:p>
            <a:r>
              <a:rPr lang="ru-RU" sz="2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Головний</a:t>
            </a:r>
            <a:r>
              <a:rPr lang="ru-RU" sz="2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вхід</a:t>
            </a:r>
            <a:r>
              <a:rPr lang="ru-RU" sz="2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до магазину </a:t>
            </a:r>
            <a:r>
              <a:rPr lang="ru-RU" sz="2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потребує</a:t>
            </a:r>
            <a:r>
              <a:rPr lang="ru-RU" sz="2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облаштування з </a:t>
            </a:r>
            <a:r>
              <a:rPr lang="ru-RU" sz="2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урахуванням</a:t>
            </a:r>
            <a:r>
              <a:rPr lang="ru-RU" sz="2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вимог</a:t>
            </a:r>
            <a:r>
              <a:rPr lang="ru-RU" sz="2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доступності</a:t>
            </a:r>
            <a:r>
              <a:rPr lang="ru-RU" sz="2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аби</a:t>
            </a:r>
            <a:r>
              <a:rPr lang="ru-RU" sz="2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ним могли </a:t>
            </a:r>
            <a:r>
              <a:rPr lang="ru-RU" sz="2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користуватися</a:t>
            </a:r>
            <a:r>
              <a:rPr lang="ru-RU" sz="2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особи з </a:t>
            </a:r>
            <a:r>
              <a:rPr lang="ru-RU" sz="2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інвалідністю</a:t>
            </a:r>
            <a:r>
              <a:rPr lang="ru-RU" sz="2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маломобільні</a:t>
            </a:r>
            <a:r>
              <a:rPr lang="ru-RU" sz="2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відвідувач</a:t>
            </a:r>
            <a:endParaRPr lang="ru-RU" sz="2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7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93978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6E7382-03C1-423E-8520-8D37D0B29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6009" y="685800"/>
            <a:ext cx="4864962" cy="1391575"/>
          </a:xfrm>
        </p:spPr>
        <p:txBody>
          <a:bodyPr>
            <a:normAutofit fontScale="90000"/>
          </a:bodyPr>
          <a:lstStyle/>
          <a:p>
            <a:r>
              <a:rPr lang="ru-RU" b="1" i="1" dirty="0"/>
              <a:t> </a:t>
            </a:r>
            <a:br>
              <a:rPr lang="ru-RU" dirty="0"/>
            </a:br>
            <a:r>
              <a:rPr lang="uk-UA" sz="22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Необхідні</a:t>
            </a:r>
            <a:r>
              <a:rPr lang="uk-UA" sz="22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uk-UA" sz="22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заходи для реалізації </a:t>
            </a:r>
            <a:r>
              <a:rPr lang="uk-UA" sz="22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безбар</a:t>
            </a:r>
            <a:r>
              <a:rPr lang="ru-RU" sz="22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22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єрного</a:t>
            </a:r>
            <a:r>
              <a:rPr lang="uk-UA" sz="22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маршруту на даній ділянці маршруту</a:t>
            </a:r>
            <a:br>
              <a:rPr lang="ru-RU" dirty="0"/>
            </a:b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703EC320-890D-48CC-9F2E-3F45C6EEEF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27" y="685800"/>
            <a:ext cx="5804286" cy="5804286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861F86D7-AEE3-4877-ABC1-E68F10F333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25088" y="2209800"/>
            <a:ext cx="4864962" cy="2042604"/>
          </a:xfrm>
        </p:spPr>
        <p:txBody>
          <a:bodyPr>
            <a:normAutofit fontScale="92500" lnSpcReduction="20000"/>
          </a:bodyPr>
          <a:lstStyle/>
          <a:p>
            <a:r>
              <a:rPr lang="uk-UA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иділення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 облаштування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стоянкових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місць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транспортних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засобів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осіб з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інвалідністю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uk-UA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блаштування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тротуарів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тактильним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спеціальним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покриттям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безпечного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пересування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осіб з порушенням зору.</a:t>
            </a:r>
          </a:p>
          <a:p>
            <a:r>
              <a:rPr lang="uk-UA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Облаштування якісного та рівного покриття тротуару</a:t>
            </a:r>
          </a:p>
          <a:p>
            <a:r>
              <a:rPr lang="uk-UA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Встановлення пандусу</a:t>
            </a:r>
          </a:p>
          <a:p>
            <a:endParaRPr lang="ru-RU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2498892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575</TotalTime>
  <Words>799</Words>
  <Application>Microsoft Office PowerPoint</Application>
  <PresentationFormat>Широкоэкранный</PresentationFormat>
  <Paragraphs>81</Paragraphs>
  <Slides>16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Calibri</vt:lpstr>
      <vt:lpstr>Century Gothic</vt:lpstr>
      <vt:lpstr>Times New Roman</vt:lpstr>
      <vt:lpstr>Wingdings</vt:lpstr>
      <vt:lpstr>Wingdings 3</vt:lpstr>
      <vt:lpstr>Сектор</vt:lpstr>
      <vt:lpstr>Презентация PowerPoint</vt:lpstr>
      <vt:lpstr>Перелік об’єктів через які проходить маршрут</vt:lpstr>
      <vt:lpstr>Схема Безбар’єрного маршруту</vt:lpstr>
      <vt:lpstr>Необхідні заходи для реалізації безбар’єрного маршруту на даній ділянці маршруту</vt:lpstr>
      <vt:lpstr>Необхідні заходи для реалізації безбар’єрного маршруту на даній ділянці маршруту</vt:lpstr>
      <vt:lpstr>Необхідні заходи для реалізації безбар’єрного маршруту на даній ділянці маршруту</vt:lpstr>
      <vt:lpstr>Необхідні заходи для реалізації безбар’єрного маршруту на даній ділянці маршруту</vt:lpstr>
      <vt:lpstr>Необхідні заходи для реалізації безбар’єрного маршруту на даній ділянці маршруту</vt:lpstr>
      <vt:lpstr>  Необхідні заходи для реалізації безбар’єрного маршруту на даній ділянці маршруту </vt:lpstr>
      <vt:lpstr>Необхідні заходи для реалізації безбар’єрного маршруту на даній ділянці маршруту</vt:lpstr>
      <vt:lpstr>Необхідні заходи для реалізації безбар’єрного маршруту на даній ділянці маршруту</vt:lpstr>
      <vt:lpstr>Необхідні заходи для реалізації безбар’єрного маршруту на даній ділянці маршруту</vt:lpstr>
      <vt:lpstr>Необхідні заходи для реалізації безбар’єрного маршруту на даній ділянці маршруту</vt:lpstr>
      <vt:lpstr>Необхідні заходи для реалізації безбар’єрного маршруту на даній ділянці маршруту</vt:lpstr>
      <vt:lpstr>Необхідні заходи для реалізації безбар’єрного маршруту на даній ділянці маршруту</vt:lpstr>
      <vt:lpstr>Безбар’єрний маршрут у громаді – це свобода руху для кожного, бо сильна громада починається з рівних можливостей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Безбар’єрний маршрут</dc:title>
  <dc:creator>Пользователь</dc:creator>
  <cp:lastModifiedBy>Пользователь</cp:lastModifiedBy>
  <cp:revision>44</cp:revision>
  <dcterms:created xsi:type="dcterms:W3CDTF">2025-08-26T11:59:53Z</dcterms:created>
  <dcterms:modified xsi:type="dcterms:W3CDTF">2025-10-02T07:56:40Z</dcterms:modified>
</cp:coreProperties>
</file>